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5C90"/>
    <a:srgbClr val="FF6600"/>
    <a:srgbClr val="3A927D"/>
    <a:srgbClr val="164770"/>
    <a:srgbClr val="245A4D"/>
    <a:srgbClr val="66C2AC"/>
    <a:srgbClr val="257AC1"/>
    <a:srgbClr val="14436A"/>
    <a:srgbClr val="327E6C"/>
    <a:srgbClr val="1F64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107" d="100"/>
          <a:sy n="107" d="100"/>
        </p:scale>
        <p:origin x="-84" y="-24"/>
      </p:cViewPr>
      <p:guideLst>
        <p:guide orient="horz" pos="4319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74AC81-2FC8-4081-97DF-3FA26CAAD24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D76A1C-D914-40F1-96FE-D8741CE049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75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76A1C-D914-40F1-96FE-D8741CE049C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scene3d>
              <a:camera prst="orthographicFront"/>
              <a:lightRig rig="threePt" dir="t"/>
            </a:scene3d>
          </a:bodyPr>
          <a:lstStyle>
            <a:lvl1pPr>
              <a:defRPr b="1">
                <a:solidFill>
                  <a:srgbClr val="14436A"/>
                </a:solidFill>
                <a:latin typeface="Century Gothic" pitchFamily="34" charset="0"/>
                <a:cs typeface="Segoe UI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rgbClr val="245A4D"/>
                </a:solidFill>
                <a:effectLst>
                  <a:outerShdw blurRad="50800" dist="38100" dir="2700000" algn="tl" rotWithShape="0">
                    <a:schemeClr val="bg1">
                      <a:lumMod val="75000"/>
                      <a:alpha val="40000"/>
                    </a:schemeClr>
                  </a:outerShdw>
                </a:effectLst>
                <a:latin typeface="Century Gothic" pitchFamily="34" charset="0"/>
                <a:cs typeface="Segoe U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13621-88B8-4EF6-A7EC-28D1D61DFBC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anchor="t"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5C216-A482-4BD0-BE79-285EFF1627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13621-88B8-4EF6-A7EC-28D1D61DFBC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5C216-A482-4BD0-BE79-285EFF1627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13621-88B8-4EF6-A7EC-28D1D61DFBC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5C216-A482-4BD0-BE79-285EFF1627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13621-88B8-4EF6-A7EC-28D1D61DFBC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5C216-A482-4BD0-BE79-285EFF1627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5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13621-88B8-4EF6-A7EC-28D1D61DFBC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5C216-A482-4BD0-BE79-285EFF1627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3A927D"/>
                </a:solidFill>
              </a:defRPr>
            </a:lvl1pPr>
            <a:lvl2pPr>
              <a:defRPr sz="2400">
                <a:solidFill>
                  <a:srgbClr val="3A927D"/>
                </a:solidFill>
              </a:defRPr>
            </a:lvl2pPr>
            <a:lvl3pPr>
              <a:defRPr sz="2000">
                <a:solidFill>
                  <a:srgbClr val="3A927D"/>
                </a:solidFill>
              </a:defRPr>
            </a:lvl3pPr>
            <a:lvl4pPr>
              <a:defRPr sz="1800">
                <a:solidFill>
                  <a:srgbClr val="3A927D"/>
                </a:solidFill>
              </a:defRPr>
            </a:lvl4pPr>
            <a:lvl5pPr>
              <a:defRPr sz="1800">
                <a:solidFill>
                  <a:srgbClr val="3A927D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13621-88B8-4EF6-A7EC-28D1D61DFBC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5C216-A482-4BD0-BE79-285EFF1627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A927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rgbClr val="3A927D"/>
                </a:solidFill>
              </a:defRPr>
            </a:lvl1pPr>
            <a:lvl2pPr>
              <a:defRPr sz="2000">
                <a:solidFill>
                  <a:srgbClr val="3A927D"/>
                </a:solidFill>
              </a:defRPr>
            </a:lvl2pPr>
            <a:lvl3pPr>
              <a:defRPr sz="1800">
                <a:solidFill>
                  <a:srgbClr val="3A927D"/>
                </a:solidFill>
              </a:defRPr>
            </a:lvl3pPr>
            <a:lvl4pPr>
              <a:defRPr sz="1600">
                <a:solidFill>
                  <a:srgbClr val="3A927D"/>
                </a:solidFill>
              </a:defRPr>
            </a:lvl4pPr>
            <a:lvl5pPr>
              <a:defRPr sz="1600">
                <a:solidFill>
                  <a:srgbClr val="3A927D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13621-88B8-4EF6-A7EC-28D1D61DFBC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5C216-A482-4BD0-BE79-285EFF1627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13621-88B8-4EF6-A7EC-28D1D61DFBC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5C216-A482-4BD0-BE79-285EFF1627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13621-88B8-4EF6-A7EC-28D1D61DFBC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5C216-A482-4BD0-BE79-285EFF1627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13621-88B8-4EF6-A7EC-28D1D61DFBC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5C216-A482-4BD0-BE79-285EFF1627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13621-88B8-4EF6-A7EC-28D1D61DFBC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5C216-A482-4BD0-BE79-285EFF1627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threePt" dir="t"/>
            </a:scene3d>
            <a:sp3d>
              <a:bevelB w="0" h="0"/>
              <a:contourClr>
                <a:srgbClr val="1C5C90"/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CE13621-88B8-4EF6-A7EC-28D1D61DFBC4}" type="datetimeFigureOut">
              <a:rPr lang="ru-RU" smtClean="0"/>
              <a:pPr/>
              <a:t>25.04.2020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FD5C216-A482-4BD0-BE79-285EFF16279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ln>
            <a:noFill/>
          </a:ln>
          <a:solidFill>
            <a:srgbClr val="164770"/>
          </a:solidFill>
          <a:effectLst>
            <a:outerShdw blurRad="50800" dist="38100" dir="2700000" algn="tl" rotWithShape="0">
              <a:schemeClr val="bg1">
                <a:lumMod val="75000"/>
                <a:alpha val="40000"/>
              </a:schemeClr>
            </a:outerShdw>
          </a:effectLst>
          <a:latin typeface="+mj-lt"/>
          <a:ea typeface="+mj-ea"/>
          <a:cs typeface="Segoe UI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4"/>
        </a:buBlip>
        <a:defRPr sz="3200" kern="1200" baseline="0">
          <a:solidFill>
            <a:srgbClr val="1C5C90"/>
          </a:solidFill>
          <a:latin typeface="+mn-lt"/>
          <a:ea typeface="+mn-ea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15"/>
        </a:buBlip>
        <a:defRPr sz="2800" kern="1200" baseline="0">
          <a:solidFill>
            <a:srgbClr val="1C5C90"/>
          </a:solidFill>
          <a:latin typeface="+mn-lt"/>
          <a:ea typeface="+mn-ea"/>
          <a:cs typeface="Segoe UI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2400" kern="1200" baseline="0">
          <a:solidFill>
            <a:srgbClr val="1C5C90"/>
          </a:solidFill>
          <a:latin typeface="+mn-lt"/>
          <a:ea typeface="+mn-ea"/>
          <a:cs typeface="Segoe UI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2000" kern="1200" baseline="0">
          <a:solidFill>
            <a:srgbClr val="1C5C90"/>
          </a:solidFill>
          <a:latin typeface="+mn-lt"/>
          <a:ea typeface="+mn-ea"/>
          <a:cs typeface="Segoe UI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2000" kern="1200" baseline="0">
          <a:solidFill>
            <a:srgbClr val="1C5C90"/>
          </a:solidFill>
          <a:latin typeface="+mn-lt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800" kern="1200">
          <a:solidFill>
            <a:srgbClr val="164770"/>
          </a:solidFill>
          <a:latin typeface="Segoe UI" pitchFamily="34" charset="0"/>
          <a:ea typeface="+mn-ea"/>
          <a:cs typeface="Segoe UI" pitchFamily="34" charset="0"/>
        </a:defRPr>
      </a:lvl6pPr>
      <a:lvl7pPr marL="29718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800" kern="1200">
          <a:solidFill>
            <a:srgbClr val="164770"/>
          </a:solidFill>
          <a:latin typeface="Segoe UI" pitchFamily="34" charset="0"/>
          <a:ea typeface="+mn-ea"/>
          <a:cs typeface="Segoe UI" pitchFamily="34" charset="0"/>
        </a:defRPr>
      </a:lvl7pPr>
      <a:lvl8pPr marL="34290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600" kern="1200">
          <a:solidFill>
            <a:srgbClr val="164770"/>
          </a:solidFill>
          <a:latin typeface="Segoe UI" pitchFamily="34" charset="0"/>
          <a:ea typeface="+mn-ea"/>
          <a:cs typeface="Segoe UI" pitchFamily="34" charset="0"/>
        </a:defRPr>
      </a:lvl8pPr>
      <a:lvl9pPr marL="38862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400" kern="1200">
          <a:solidFill>
            <a:srgbClr val="164770"/>
          </a:solidFill>
          <a:latin typeface="Segoe UI" pitchFamily="34" charset="0"/>
          <a:ea typeface="+mn-ea"/>
          <a:cs typeface="Segoe UI" pitchFamily="34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60649"/>
            <a:ext cx="7772400" cy="720080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МБДОУ «Детский сад № 58 присмотра и оздоровления»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6" y="1124744"/>
            <a:ext cx="8352928" cy="5040560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Чтобы </a:t>
            </a:r>
            <a:r>
              <a:rPr lang="ru-RU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пожаров избежать,</a:t>
            </a:r>
            <a:br>
              <a:rPr lang="ru-RU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Нужно много детям </a:t>
            </a:r>
            <a:r>
              <a:rPr lang="ru-RU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знать!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Подготовили: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Нурмиева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М.В.</a:t>
            </a: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Топунова С.А.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127.murmansk.su/images/arkhiv-novostej/%D0%B4%D0%B5%D1%82%D1%8F%D0%BC_%D0%BE_%D0%BF%D0%BE%D0%B6%D0%B0%D1%80%D0%BD%D0%BE%D0%B9_%D0%B1%D0%B5%D0%B7%D0%BE%D0%BF%D0%B0%D1%81%D0%BD%D0%BE%D1%81%D1%82%D0%B8_/%D0%BA%D0%B0%D1%80%D1%82%D0%B8%D0%BD%D0%BA%D0%B0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76872"/>
            <a:ext cx="1459962" cy="2682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64704"/>
            <a:ext cx="7920880" cy="5184576"/>
          </a:xfrm>
          <a:prstGeom prst="rect">
            <a:avLst/>
          </a:prstGeom>
          <a:noFill/>
          <a:ln w="25400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690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980728"/>
            <a:ext cx="4186808" cy="4392488"/>
          </a:xfrm>
          <a:ln w="0"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Кротким пленником годами 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Я живу внутри печи 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варю супы с борщами, 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Выпекаю калачи. 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Я даю тепло для дома, 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Но во мне всегда, поверь, 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Пострашней раскатов грома 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Кровожадный спрятан зверь.</a:t>
            </a: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Ответ: Огонь</a:t>
            </a:r>
          </a:p>
          <a:p>
            <a:endParaRPr lang="ru-RU" b="1" dirty="0"/>
          </a:p>
        </p:txBody>
      </p:sp>
      <p:pic>
        <p:nvPicPr>
          <p:cNvPr id="1026" name="Picture 2" descr="C:\Users\Marina\Desktop\Слайд9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68" r="4722"/>
          <a:stretch/>
        </p:blipFill>
        <p:spPr bwMode="auto">
          <a:xfrm>
            <a:off x="4788024" y="1340768"/>
            <a:ext cx="4104456" cy="3833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2109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536" y="1124744"/>
            <a:ext cx="3528392" cy="4392488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85000" lnSpcReduction="10000"/>
          </a:bodyPr>
          <a:lstStyle/>
          <a:p>
            <a:pPr algn="ctr"/>
            <a:endParaRPr lang="ru-RU" sz="28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за тесный, тесный дом? 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Сто сестричек жмутся в нем.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 любая из сестричек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Может вспыхнуть, как костер.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Не шути с сестричками,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Тоненькими …</a:t>
            </a:r>
          </a:p>
          <a:p>
            <a:pPr algn="ctr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спичками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 descr="C:\Users\Marina\Desktop\Слайд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764" y="1988840"/>
            <a:ext cx="4843716" cy="295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417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548680"/>
            <a:ext cx="3008313" cy="5865515"/>
          </a:xfrm>
          <a:ln w="9525">
            <a:solidFill>
              <a:srgbClr val="1C5C90"/>
            </a:solidFill>
          </a:ln>
        </p:spPr>
        <p:txBody>
          <a:bodyPr>
            <a:normAutofit/>
          </a:bodyPr>
          <a:lstStyle/>
          <a:p>
            <a:pPr marL="142875" marR="142875" algn="ctr">
              <a:spcAft>
                <a:spcPts val="0"/>
              </a:spcAft>
            </a:pPr>
            <a:r>
              <a:rPr lang="ru-RU" sz="2800" b="1" dirty="0" smtClean="0">
                <a:latin typeface="Times New Roman"/>
                <a:ea typeface="Times New Roman"/>
              </a:rPr>
              <a:t>Чтобы </a:t>
            </a:r>
            <a:r>
              <a:rPr lang="ru-RU" sz="2800" b="1" dirty="0">
                <a:latin typeface="Times New Roman"/>
                <a:ea typeface="Times New Roman"/>
              </a:rPr>
              <a:t>лес, звериный дом,</a:t>
            </a:r>
            <a:br>
              <a:rPr lang="ru-RU" sz="2800" b="1" dirty="0">
                <a:latin typeface="Times New Roman"/>
                <a:ea typeface="Times New Roman"/>
              </a:rPr>
            </a:br>
            <a:r>
              <a:rPr lang="ru-RU" sz="2800" b="1" dirty="0">
                <a:latin typeface="Times New Roman"/>
                <a:ea typeface="Times New Roman"/>
              </a:rPr>
              <a:t>Не пылал нигде огнём,</a:t>
            </a:r>
            <a:br>
              <a:rPr lang="ru-RU" sz="2800" b="1" dirty="0">
                <a:latin typeface="Times New Roman"/>
                <a:ea typeface="Times New Roman"/>
              </a:rPr>
            </a:br>
            <a:r>
              <a:rPr lang="ru-RU" sz="2800" b="1" dirty="0">
                <a:latin typeface="Times New Roman"/>
                <a:ea typeface="Times New Roman"/>
              </a:rPr>
              <a:t>Чтоб не плакали букашки,</a:t>
            </a:r>
            <a:br>
              <a:rPr lang="ru-RU" sz="2800" b="1" dirty="0">
                <a:latin typeface="Times New Roman"/>
                <a:ea typeface="Times New Roman"/>
              </a:rPr>
            </a:br>
            <a:r>
              <a:rPr lang="ru-RU" sz="2800" b="1" dirty="0">
                <a:latin typeface="Times New Roman"/>
                <a:ea typeface="Times New Roman"/>
              </a:rPr>
              <a:t>Не теряли гнёзда пташки,</a:t>
            </a:r>
            <a:br>
              <a:rPr lang="ru-RU" sz="2800" b="1" dirty="0">
                <a:latin typeface="Times New Roman"/>
                <a:ea typeface="Times New Roman"/>
              </a:rPr>
            </a:br>
            <a:r>
              <a:rPr lang="ru-RU" sz="2800" b="1" dirty="0">
                <a:latin typeface="Times New Roman"/>
                <a:ea typeface="Times New Roman"/>
              </a:rPr>
              <a:t>А лишь пели песни птички,</a:t>
            </a:r>
            <a:br>
              <a:rPr lang="ru-RU" sz="2800" b="1" dirty="0">
                <a:latin typeface="Times New Roman"/>
                <a:ea typeface="Times New Roman"/>
              </a:rPr>
            </a:br>
            <a:r>
              <a:rPr lang="ru-RU" sz="2800" b="1" dirty="0">
                <a:latin typeface="Times New Roman"/>
                <a:ea typeface="Times New Roman"/>
              </a:rPr>
              <a:t>Не берите в руки спички!</a:t>
            </a:r>
            <a:endParaRPr lang="ru-RU" sz="2800" dirty="0">
              <a:latin typeface="Times New Roman"/>
              <a:ea typeface="Times New Roman"/>
            </a:endParaRPr>
          </a:p>
          <a:p>
            <a:pPr algn="ctr"/>
            <a:endParaRPr lang="ru-RU" sz="2800" dirty="0"/>
          </a:p>
        </p:txBody>
      </p:sp>
      <p:pic>
        <p:nvPicPr>
          <p:cNvPr id="5" name="Объект 4" descr="http://umm4.com/wp-content/uploads/2011/06/stixi-dlya-detej-pravila-pozharnoj-bezopasnosti-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268760"/>
            <a:ext cx="5256585" cy="4464496"/>
          </a:xfrm>
          <a:prstGeom prst="rect">
            <a:avLst/>
          </a:prstGeom>
          <a:noFill/>
          <a:ln w="25400">
            <a:solidFill>
              <a:schemeClr val="accent4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74161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536" y="404664"/>
            <a:ext cx="3008313" cy="5865515"/>
          </a:xfrm>
          <a:ln w="9525">
            <a:solidFill>
              <a:srgbClr val="1C5C90"/>
            </a:solidFill>
          </a:ln>
        </p:spPr>
        <p:txBody>
          <a:bodyPr>
            <a:normAutofit/>
          </a:bodyPr>
          <a:lstStyle/>
          <a:p>
            <a:r>
              <a:rPr lang="ru-RU" sz="2000" dirty="0"/>
              <a:t> </a:t>
            </a: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Ленту гладила Анюта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увидела подруг,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Отвлеклась на три минуты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забыла про утюг.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Тут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уж дело не до шутки!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Вот что значит – три минутки!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Ленты нет, кругом угар,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Чуть не сделался пожар.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/>
          </a:p>
        </p:txBody>
      </p:sp>
      <p:pic>
        <p:nvPicPr>
          <p:cNvPr id="5" name="Объект 4" descr="http://umm4.com/wp-content/uploads/2011/06/stixi-dlya-detej-pravila-pozharnoj-bezopasnosti-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268760"/>
            <a:ext cx="5256583" cy="4320480"/>
          </a:xfrm>
          <a:prstGeom prst="rect">
            <a:avLst/>
          </a:prstGeom>
          <a:noFill/>
          <a:ln w="25400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76510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1340768"/>
            <a:ext cx="3384376" cy="4320480"/>
          </a:xfrm>
          <a:ln w="9525">
            <a:solidFill>
              <a:srgbClr val="1C5C90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Дым и огонь не к добру, так и знай,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Взрослых на помощь скорей призывай,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 в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«01»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поскорее звони: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Срочно пожарных! Помогут они!</a:t>
            </a:r>
          </a:p>
        </p:txBody>
      </p:sp>
      <p:pic>
        <p:nvPicPr>
          <p:cNvPr id="3074" name="Picture 2" descr="C:\Users\Marina\Desktop\Телефоны экстренных служб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556792"/>
            <a:ext cx="5111750" cy="365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350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9552" y="980728"/>
            <a:ext cx="3960440" cy="4824536"/>
          </a:xfrm>
          <a:ln w="9525">
            <a:solidFill>
              <a:srgbClr val="1C5C90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Что за парень здоровенный? –</a:t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В форме он, а не военный,</a:t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В каске,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как артиллерист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Со стволом, а не танкист?</a:t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Если где-то вдруг случайно,</a:t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От огня грозит беда,</a:t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Этот паренек отчаянный</a:t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Сразу поспешит туда.</a:t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Ловко прыгнет он в окошко,</a:t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И спасет детей и кошку,</a:t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Победит огонь коварный,</a:t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Потому что он – 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(пожарный)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 descr="http://otrisovki.ucoz.ua/_pu/1/00997244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7" r="15488"/>
          <a:stretch/>
        </p:blipFill>
        <p:spPr bwMode="auto">
          <a:xfrm>
            <a:off x="4932040" y="1556792"/>
            <a:ext cx="3169329" cy="4680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841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1196752"/>
            <a:ext cx="3960440" cy="4248472"/>
          </a:xfrm>
          <a:ln w="9525">
            <a:solidFill>
              <a:srgbClr val="1C5C90"/>
            </a:solidFill>
          </a:ln>
        </p:spPr>
        <p:txBody>
          <a:bodyPr/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Я мчусь с сиреной на пожар,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Везу я воду с пеной.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Потушим вмиг огонь и жар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Мы быстро, словно стрелы.</a:t>
            </a:r>
          </a:p>
          <a:p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(пожарная машина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Объект 4" descr="Пожарная машина.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8" r="5261" b="5734"/>
          <a:stretch/>
        </p:blipFill>
        <p:spPr bwMode="auto">
          <a:xfrm>
            <a:off x="4139952" y="1412776"/>
            <a:ext cx="4678533" cy="44800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8835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2204864"/>
            <a:ext cx="3250704" cy="2713980"/>
          </a:xfrm>
          <a:ln w="9525">
            <a:solidFill>
              <a:srgbClr val="1C5C90"/>
            </a:solidFill>
          </a:ln>
        </p:spPr>
        <p:txBody>
          <a:bodyPr/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Висит – молчит,</a:t>
            </a:r>
          </a:p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 перевернешь, шипит,</a:t>
            </a:r>
          </a:p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 пена летит.</a:t>
            </a:r>
          </a:p>
          <a:p>
            <a:pPr algn="ctr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Огнетушитель)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Объект 4" descr="http://tinko.ru/files/catalog/images/big/4f439a3fd054b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340768"/>
            <a:ext cx="4762500" cy="4762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551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литка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race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2700000" scaled="1"/>
        </a:gradFill>
        <a:blipFill>
          <a:blip xmlns:r="http://schemas.openxmlformats.org/officeDocument/2006/relationships" r:embed="rId1">
            <a:duotone>
              <a:srgbClr val="FFFFFF"/>
              <a:schemeClr val="phClr">
                <a:tint val="100000"/>
              </a:schemeClr>
            </a:duotone>
          </a:blip>
          <a:tile tx="0" ty="0" sx="80000" sy="85000" flip="none" algn="tl"/>
        </a:blipFill>
      </a:fillStyleLst>
      <a:lnStyleLst>
        <a:ln w="13175" cap="flat" cmpd="sng" algn="ctr">
          <a:solidFill>
            <a:schemeClr val="phClr">
              <a:alpha val="100000"/>
            </a:schemeClr>
          </a:solidFill>
          <a:prstDash val="solid"/>
        </a:ln>
        <a:ln w="19525" cap="flat" cmpd="sng" algn="ctr">
          <a:solidFill>
            <a:schemeClr val="phClr">
              <a:alpha val="100000"/>
            </a:schemeClr>
          </a:solidFill>
          <a:prstDash val="solid"/>
        </a:ln>
        <a:ln w="26350" cap="flat" cmpd="sng" algn="ctr">
          <a:solidFill>
            <a:schemeClr val="phClr">
              <a:alpha val="100000"/>
            </a:schemeClr>
          </a:solidFill>
          <a:prstDash val="solid"/>
        </a:ln>
      </a:lnStyleLst>
      <a:effectStyleLst>
        <a:effectStyle>
          <a:effectLst>
            <a:outerShdw blurRad="95000">
              <a:srgbClr val="000000">
                <a:alpha val="55000"/>
              </a:srgbClr>
            </a:outerShdw>
          </a:effectLst>
          <a:scene3d>
            <a:camera prst="perspectiveFront" fov="7200000"/>
            <a:lightRig rig="brightRoom" dir="t">
              <a:rot lat="0" lon="0" rev="4800000"/>
            </a:lightRig>
          </a:scene3d>
          <a:sp3d contourW="12700" prstMaterial="powder">
            <a:bevelT h="25400"/>
            <a:bevelB h="25400"/>
            <a:contourClr>
              <a:schemeClr val="phClr">
                <a:shade val="60000"/>
                <a:satMod val="110000"/>
              </a:schemeClr>
            </a:contourClr>
          </a:sp3d>
        </a:effectStyle>
        <a:effectStyle>
          <a:effectLst>
            <a:outerShdw blurRad="254000" dist="50800" dir="2700000" algn="tl">
              <a:srgbClr val="000000">
                <a:alpha val="55000"/>
              </a:srgbClr>
            </a:outerShdw>
          </a:effectLst>
          <a:scene3d>
            <a:camera prst="perspectiveFront" fov="7200000"/>
            <a:lightRig rig="brightRoom" dir="t">
              <a:rot lat="0" lon="0" rev="4800000"/>
            </a:lightRig>
          </a:scene3d>
          <a:sp3d contourW="12700" prstMaterial="powder">
            <a:bevelT h="25400"/>
            <a:bevelB h="25400"/>
            <a:contourClr>
              <a:schemeClr val="phClr">
                <a:shade val="60000"/>
                <a:satMod val="110000"/>
              </a:schemeClr>
            </a:contourClr>
          </a:sp3d>
        </a:effectStyle>
        <a:effectStyle>
          <a:effectLst>
            <a:outerShdw blurRad="254000" dist="50800" dir="2700000" algn="tl">
              <a:srgbClr val="000000">
                <a:alpha val="55000"/>
              </a:srgbClr>
            </a:outerShdw>
          </a:effectLst>
          <a:scene3d>
            <a:camera prst="perspectiveFront" fov="7200000"/>
            <a:lightRig rig="brightRoom" dir="t">
              <a:rot lat="0" lon="0" rev="2700000"/>
            </a:lightRig>
          </a:scene3d>
          <a:sp3d>
            <a:bevelT w="342900" h="38100" prst="softRound"/>
            <a:bevelB w="342900" h="38100" prst="softRound"/>
            <a:contourClr>
              <a:srgbClr val="000000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Плитка</Template>
  <TotalTime>0</TotalTime>
  <Words>60</Words>
  <Application>Microsoft Office PowerPoint</Application>
  <PresentationFormat>Экран (4:3)</PresentationFormat>
  <Paragraphs>29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Плитка</vt:lpstr>
      <vt:lpstr>МБДОУ «Детский сад № 58 присмотра и оздоровления»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2013-03-20T17:54:31Z</dcterms:created>
  <dcterms:modified xsi:type="dcterms:W3CDTF">2020-04-25T09:58:51Z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TC103626541049</vt:lpwstr>
  </property>
</Properties>
</file>